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44" Type="http://schemas.openxmlformats.org/officeDocument/2006/relationships/font" Target="fonts/RobotoCondensed-regular.fntdata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46" Type="http://schemas.openxmlformats.org/officeDocument/2006/relationships/font" Target="fonts/RobotoCondensed-italic.fntdata"/><Relationship Id="rId23" Type="http://schemas.openxmlformats.org/officeDocument/2006/relationships/slide" Target="slides/slide17.xml"/><Relationship Id="rId45" Type="http://schemas.openxmlformats.org/officeDocument/2006/relationships/font" Target="fonts/Roboto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RobotoCondense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7cc727ea9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87cc727ea9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837c456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837c456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837c456d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837c456d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37c456d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37c456d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837c456d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837c456d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37c456d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37c456d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45ca82d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45ca82d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37c456d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37c456d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845ca82d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845ca82d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45ca82d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45ca82d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63754d5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63754d5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45ca82d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845ca82d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845ca82d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845ca82d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845ca82d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845ca82d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845ca82d7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845ca82d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45ca82d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45ca82d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85103c0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85103c0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5103c0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5103c0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85103c01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85103c01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85103c0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85103c0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63754d5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63754d5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845ca82d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845ca82d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837c456d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837c456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837c456d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837c456d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63754d50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63754d5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837c456d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837c456d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85103c0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85103c0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63754d5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63754d5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63754d5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63754d5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"</a:t>
            </a:r>
            <a:r>
              <a:rPr b="1" lang="en" sz="1400"/>
              <a:t>Inference</a:t>
            </a:r>
            <a:r>
              <a:rPr lang="en" sz="1400"/>
              <a:t> can be defined as the process of deriving logical conclusions from premises known or assumed to be true"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3754d5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3754d5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37c456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37c456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37c456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837c456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837c456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837c456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SLIDE" showMasterSp="0">
  <p:cSld name="DEFAULT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5"/>
          <p:cNvCxnSpPr/>
          <p:nvPr/>
        </p:nvCxnSpPr>
        <p:spPr>
          <a:xfrm>
            <a:off x="352425" y="342900"/>
            <a:ext cx="0" cy="5142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" name="Google Shape;56;p15"/>
          <p:cNvCxnSpPr/>
          <p:nvPr/>
        </p:nvCxnSpPr>
        <p:spPr>
          <a:xfrm>
            <a:off x="8372475" y="4593493"/>
            <a:ext cx="0" cy="3714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5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b="1" i="0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425" y="4440873"/>
            <a:ext cx="1409699" cy="5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LOGO" showMasterSp="0">
  <p:cSld name="TITLE and LOG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6"/>
          <p:cNvCxnSpPr/>
          <p:nvPr/>
        </p:nvCxnSpPr>
        <p:spPr>
          <a:xfrm>
            <a:off x="352425" y="342900"/>
            <a:ext cx="0" cy="5142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6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b="1" i="0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425" y="4440873"/>
            <a:ext cx="1409699" cy="52409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TOP SLIDE" showMasterSp="0">
  <p:cSld name="DARK TOP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" name="Google Shape;67;p17"/>
          <p:cNvCxnSpPr/>
          <p:nvPr/>
        </p:nvCxnSpPr>
        <p:spPr>
          <a:xfrm>
            <a:off x="352425" y="342900"/>
            <a:ext cx="0" cy="5142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" name="Google Shape;68;p17"/>
          <p:cNvCxnSpPr/>
          <p:nvPr/>
        </p:nvCxnSpPr>
        <p:spPr>
          <a:xfrm>
            <a:off x="8372475" y="4593493"/>
            <a:ext cx="0" cy="3714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17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Roboto"/>
              <a:buNone/>
              <a:defRPr b="1" i="0" sz="2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425" y="4440873"/>
            <a:ext cx="1409699" cy="5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MIDDLE" showMasterSp="0">
  <p:cSld name="DARK MIDD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8"/>
          <p:cNvCxnSpPr/>
          <p:nvPr/>
        </p:nvCxnSpPr>
        <p:spPr>
          <a:xfrm>
            <a:off x="352425" y="342900"/>
            <a:ext cx="0" cy="5142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" name="Google Shape;74;p18"/>
          <p:cNvCxnSpPr/>
          <p:nvPr/>
        </p:nvCxnSpPr>
        <p:spPr>
          <a:xfrm>
            <a:off x="8372475" y="4593493"/>
            <a:ext cx="0" cy="3714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8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b="1" i="0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0" y="1200150"/>
            <a:ext cx="9144000" cy="27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425" y="4440873"/>
            <a:ext cx="1409699" cy="5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BOTTOM SLIDE" showMasterSp="0">
  <p:cSld name="DARK BOTTOM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" name="Google Shape;81;p19"/>
          <p:cNvCxnSpPr/>
          <p:nvPr/>
        </p:nvCxnSpPr>
        <p:spPr>
          <a:xfrm>
            <a:off x="352425" y="342900"/>
            <a:ext cx="0" cy="5142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19"/>
          <p:cNvCxnSpPr/>
          <p:nvPr/>
        </p:nvCxnSpPr>
        <p:spPr>
          <a:xfrm>
            <a:off x="8372475" y="4593493"/>
            <a:ext cx="0" cy="37140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19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b="1" i="0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425" y="4440873"/>
            <a:ext cx="1409699" cy="52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mc:AlternateContent>
    <mc:Choice Requires="p14">
      <p:transition spd="slow" p14:dur="1750">
        <p14:flip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Relationship Id="rId4" Type="http://schemas.openxmlformats.org/officeDocument/2006/relationships/image" Target="../media/image24.jpg"/><Relationship Id="rId5" Type="http://schemas.openxmlformats.org/officeDocument/2006/relationships/image" Target="../media/image36.jpg"/><Relationship Id="rId6" Type="http://schemas.openxmlformats.org/officeDocument/2006/relationships/image" Target="../media/image26.jpg"/><Relationship Id="rId7" Type="http://schemas.openxmlformats.org/officeDocument/2006/relationships/image" Target="../media/image42.jpg"/><Relationship Id="rId8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0"/>
          <p:cNvGrpSpPr/>
          <p:nvPr/>
        </p:nvGrpSpPr>
        <p:grpSpPr>
          <a:xfrm>
            <a:off x="3153949" y="781050"/>
            <a:ext cx="5602200" cy="2363900"/>
            <a:chOff x="2925349" y="476250"/>
            <a:chExt cx="5602200" cy="2363900"/>
          </a:xfrm>
        </p:grpSpPr>
        <p:sp>
          <p:nvSpPr>
            <p:cNvPr id="91" name="Google Shape;91;p20"/>
            <p:cNvSpPr txBox="1"/>
            <p:nvPr/>
          </p:nvSpPr>
          <p:spPr>
            <a:xfrm>
              <a:off x="2925349" y="542150"/>
              <a:ext cx="5602200" cy="22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lang="en" sz="48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How Do We Test Our Hypotheses?</a:t>
              </a:r>
              <a:endParaRPr b="1" i="0" sz="4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2" name="Google Shape;92;p20"/>
            <p:cNvGrpSpPr/>
            <p:nvPr/>
          </p:nvGrpSpPr>
          <p:grpSpPr>
            <a:xfrm>
              <a:off x="3142363" y="476250"/>
              <a:ext cx="342900" cy="342900"/>
              <a:chOff x="6324600" y="4114799"/>
              <a:chExt cx="685800" cy="685800"/>
            </a:xfrm>
          </p:grpSpPr>
          <p:cxnSp>
            <p:nvCxnSpPr>
              <p:cNvPr id="93" name="Google Shape;93;p20"/>
              <p:cNvCxnSpPr/>
              <p:nvPr/>
            </p:nvCxnSpPr>
            <p:spPr>
              <a:xfrm rot="10800000">
                <a:off x="6324600" y="4114799"/>
                <a:ext cx="0" cy="68580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94" name="Google Shape;94;p20"/>
              <p:cNvCxnSpPr/>
              <p:nvPr/>
            </p:nvCxnSpPr>
            <p:spPr>
              <a:xfrm>
                <a:off x="6324600" y="4114799"/>
                <a:ext cx="685800" cy="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grpSp>
          <p:nvGrpSpPr>
            <p:cNvPr id="95" name="Google Shape;95;p20"/>
            <p:cNvGrpSpPr/>
            <p:nvPr/>
          </p:nvGrpSpPr>
          <p:grpSpPr>
            <a:xfrm rot="10800000">
              <a:off x="7925963" y="2128700"/>
              <a:ext cx="342900" cy="342900"/>
              <a:chOff x="6324600" y="4114799"/>
              <a:chExt cx="685800" cy="685800"/>
            </a:xfrm>
          </p:grpSpPr>
          <p:cxnSp>
            <p:nvCxnSpPr>
              <p:cNvPr id="96" name="Google Shape;96;p20"/>
              <p:cNvCxnSpPr/>
              <p:nvPr/>
            </p:nvCxnSpPr>
            <p:spPr>
              <a:xfrm rot="10800000">
                <a:off x="6324600" y="4114799"/>
                <a:ext cx="0" cy="68580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20"/>
              <p:cNvCxnSpPr/>
              <p:nvPr/>
            </p:nvCxnSpPr>
            <p:spPr>
              <a:xfrm>
                <a:off x="6324600" y="4114799"/>
                <a:ext cx="685800" cy="0"/>
              </a:xfrm>
              <a:prstGeom prst="straightConnector1">
                <a:avLst/>
              </a:prstGeom>
              <a:noFill/>
              <a:ln cap="sq" cmpd="sng" w="38100">
                <a:solidFill>
                  <a:schemeClr val="accent1"/>
                </a:solidFill>
                <a:prstDash val="solid"/>
                <a:bevel/>
                <a:headEnd len="sm" w="sm" type="none"/>
                <a:tailEnd len="sm" w="sm" type="none"/>
              </a:ln>
            </p:spPr>
          </p:cxnSp>
        </p:grpSp>
        <p:sp>
          <p:nvSpPr>
            <p:cNvPr id="98" name="Google Shape;98;p20"/>
            <p:cNvSpPr txBox="1"/>
            <p:nvPr/>
          </p:nvSpPr>
          <p:spPr>
            <a:xfrm>
              <a:off x="4240153" y="2048600"/>
              <a:ext cx="3291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 </a:t>
              </a:r>
              <a:r>
                <a:rPr b="1" lang="en" sz="27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Bayesian</a:t>
              </a:r>
              <a:r>
                <a:rPr lang="en" sz="27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Approach</a:t>
              </a:r>
              <a:endParaRPr b="0" i="0" sz="27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99" name="Google Shape;99;p20"/>
          <p:cNvSpPr txBox="1"/>
          <p:nvPr/>
        </p:nvSpPr>
        <p:spPr>
          <a:xfrm>
            <a:off x="577225" y="3195595"/>
            <a:ext cx="35184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66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Emanuele Olivetti</a:t>
            </a:r>
            <a:endParaRPr sz="3600">
              <a:solidFill>
                <a:srgbClr val="1166B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166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olivetti@fbk.eu</a:t>
            </a:r>
            <a:endParaRPr b="1" sz="3000">
              <a:solidFill>
                <a:srgbClr val="1166B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75205" t="0"/>
          <a:stretch/>
        </p:blipFill>
        <p:spPr>
          <a:xfrm>
            <a:off x="606300" y="380500"/>
            <a:ext cx="2267225" cy="246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20"/>
          <p:cNvGrpSpPr/>
          <p:nvPr/>
        </p:nvGrpSpPr>
        <p:grpSpPr>
          <a:xfrm>
            <a:off x="-201" y="4678175"/>
            <a:ext cx="9144000" cy="466500"/>
            <a:chOff x="-201" y="4678175"/>
            <a:chExt cx="9144000" cy="466500"/>
          </a:xfrm>
        </p:grpSpPr>
        <p:sp>
          <p:nvSpPr>
            <p:cNvPr id="102" name="Google Shape;102;p20"/>
            <p:cNvSpPr/>
            <p:nvPr/>
          </p:nvSpPr>
          <p:spPr>
            <a:xfrm>
              <a:off x="-201" y="4678175"/>
              <a:ext cx="9144000" cy="466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0"/>
            <p:cNvSpPr txBox="1"/>
            <p:nvPr/>
          </p:nvSpPr>
          <p:spPr>
            <a:xfrm>
              <a:off x="482225" y="4778750"/>
              <a:ext cx="2211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accent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OHBM2020 Annual Meeting</a:t>
              </a:r>
              <a:endParaRPr sz="15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04" name="Google Shape;10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025" y="4705208"/>
              <a:ext cx="438060" cy="4122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0"/>
          <p:cNvSpPr txBox="1"/>
          <p:nvPr/>
        </p:nvSpPr>
        <p:spPr>
          <a:xfrm>
            <a:off x="3354400" y="187275"/>
            <a:ext cx="5106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EDUCATIONAL COURSE:</a:t>
            </a:r>
            <a:r>
              <a:rPr lang="en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Machine Learning for Neuroimaging (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ML4NI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06" name="Google Shape;106;p20"/>
          <p:cNvGrpSpPr/>
          <p:nvPr/>
        </p:nvGrpSpPr>
        <p:grpSpPr>
          <a:xfrm>
            <a:off x="4163950" y="3272100"/>
            <a:ext cx="4584000" cy="1426701"/>
            <a:chOff x="4468750" y="3272100"/>
            <a:chExt cx="4584000" cy="1426701"/>
          </a:xfrm>
        </p:grpSpPr>
        <p:sp>
          <p:nvSpPr>
            <p:cNvPr id="107" name="Google Shape;107;p20"/>
            <p:cNvSpPr txBox="1"/>
            <p:nvPr/>
          </p:nvSpPr>
          <p:spPr>
            <a:xfrm>
              <a:off x="4468750" y="3272100"/>
              <a:ext cx="4584000" cy="9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59595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NeuroInformatics Lab (NILab)</a:t>
              </a:r>
              <a:endParaRPr sz="160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59595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Fondazione Bruno Kessler (FBK), Trento, Italy</a:t>
              </a:r>
              <a:endParaRPr sz="1600">
                <a:solidFill>
                  <a:srgbClr val="59595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59595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Centre for Mind/Brain Sciences, Univ. of Trento, Italy</a:t>
              </a:r>
              <a:endParaRPr sz="6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08" name="Google Shape;10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72950" y="4097451"/>
              <a:ext cx="1617450" cy="60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10773" y="4164873"/>
              <a:ext cx="2045367" cy="466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38150" y="285700"/>
            <a:ext cx="78405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Jerzy Neyman(1894-1981), Egon Pearson(1895-1980)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00" y="955000"/>
            <a:ext cx="2728700" cy="35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925" y="955000"/>
            <a:ext cx="3020761" cy="35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438150" y="285700"/>
            <a:ext cx="56112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J.Neyman-E.Pearson: Hypothesis Testing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1977975" y="4520600"/>
            <a:ext cx="5719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[Neyman and Pearson, 1933, Lehmann and Romano, 2005]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5" y="955000"/>
            <a:ext cx="7642165" cy="34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00" y="845400"/>
            <a:ext cx="5363575" cy="36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type="title"/>
          </p:nvPr>
        </p:nvSpPr>
        <p:spPr>
          <a:xfrm>
            <a:off x="438150" y="285700"/>
            <a:ext cx="57027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Neyman-Pearson: Example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150" y="1579900"/>
            <a:ext cx="3206850" cy="23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38150" y="285700"/>
            <a:ext cx="61686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Anonymous Hybrid (∼1950- today           )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900" y="915250"/>
            <a:ext cx="3130200" cy="3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333" y="152400"/>
            <a:ext cx="610450" cy="6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38150" y="285700"/>
            <a:ext cx="74841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anonymous hybrid: Fisher + Neyman-Pearson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13975"/>
            <a:ext cx="7413424" cy="364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438150" y="285700"/>
            <a:ext cx="74841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anonymous hybrid: Fisher + Neyman-Pearson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13975"/>
            <a:ext cx="7413424" cy="364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162" y="229899"/>
            <a:ext cx="4224051" cy="42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438150" y="285700"/>
            <a:ext cx="5949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Hypothesis Testing 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2559575" y="4395825"/>
            <a:ext cx="4129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Harold Jeffreys (1891 - 1989)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813" y="791775"/>
            <a:ext cx="2768375" cy="35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405150" y="304450"/>
            <a:ext cx="83337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H.Jeffreys: Bayesian Hypothesis Testing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69" l="0" r="0" t="79"/>
          <a:stretch/>
        </p:blipFill>
        <p:spPr>
          <a:xfrm>
            <a:off x="533400" y="964100"/>
            <a:ext cx="8105001" cy="34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405150" y="304450"/>
            <a:ext cx="83337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H.Jeffreys: Bayesian Hypothesis Testing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69" l="0" r="0" t="79"/>
          <a:stretch/>
        </p:blipFill>
        <p:spPr>
          <a:xfrm>
            <a:off x="533400" y="964100"/>
            <a:ext cx="8105001" cy="34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/>
          <p:nvPr/>
        </p:nvSpPr>
        <p:spPr>
          <a:xfrm rot="-1199954">
            <a:off x="6747201" y="2066905"/>
            <a:ext cx="1430489" cy="2683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"/>
              </a:rPr>
              <a:t>#MATHS</a:t>
            </a:r>
          </a:p>
        </p:txBody>
      </p:sp>
      <p:sp>
        <p:nvSpPr>
          <p:cNvPr id="243" name="Google Shape;243;p37"/>
          <p:cNvSpPr/>
          <p:nvPr/>
        </p:nvSpPr>
        <p:spPr>
          <a:xfrm rot="-1199954">
            <a:off x="7310026" y="3258655"/>
            <a:ext cx="1430489" cy="2683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FF"/>
                </a:solidFill>
                <a:latin typeface="Arial"/>
              </a:rPr>
              <a:t>#MATHS</a:t>
            </a:r>
          </a:p>
        </p:txBody>
      </p:sp>
      <p:sp>
        <p:nvSpPr>
          <p:cNvPr id="244" name="Google Shape;244;p37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438150" y="285700"/>
            <a:ext cx="78588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H.Jeffreys: example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524" r="524" t="0"/>
          <a:stretch/>
        </p:blipFill>
        <p:spPr>
          <a:xfrm>
            <a:off x="1676400" y="802600"/>
            <a:ext cx="6044951" cy="3796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38150" y="285700"/>
            <a:ext cx="86628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Example: can we </a:t>
            </a:r>
            <a:r>
              <a:rPr i="1" lang="en"/>
              <a:t>decode</a:t>
            </a:r>
            <a:r>
              <a:rPr lang="en"/>
              <a:t> Faces?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278700" y="2133225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281451" y="2133225"/>
            <a:ext cx="944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NATURE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706088" y="2163954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FOOTBALL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6603300" y="2169769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MR.BEAN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925" y="697775"/>
            <a:ext cx="4283784" cy="21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0" r="0" t="21728"/>
          <a:stretch/>
        </p:blipFill>
        <p:spPr>
          <a:xfrm>
            <a:off x="2730363" y="2768737"/>
            <a:ext cx="3530875" cy="19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438150" y="285700"/>
            <a:ext cx="63528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the posterior probabilities?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0" l="258" r="248" t="0"/>
          <a:stretch/>
        </p:blipFill>
        <p:spPr>
          <a:xfrm>
            <a:off x="639551" y="995800"/>
            <a:ext cx="7523824" cy="32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438150" y="285700"/>
            <a:ext cx="63528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compute the posterior probabilities?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258" r="248" t="0"/>
          <a:stretch/>
        </p:blipFill>
        <p:spPr>
          <a:xfrm>
            <a:off x="639551" y="995800"/>
            <a:ext cx="7523824" cy="329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1771650" y="3038475"/>
            <a:ext cx="5600700" cy="12001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/>
            </a:outerShdw>
          </a:effectLst>
        </p:spPr>
      </p:pic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438150" y="285700"/>
            <a:ext cx="30351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Take-home message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77200"/>
            <a:ext cx="5083175" cy="18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438150" y="285700"/>
            <a:ext cx="30351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Take-home message</a:t>
            </a:r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77200"/>
            <a:ext cx="5083175" cy="18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/>
          <p:nvPr/>
        </p:nvSpPr>
        <p:spPr>
          <a:xfrm rot="-1799980">
            <a:off x="3479034" y="2919421"/>
            <a:ext cx="5078465" cy="6483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FF"/>
                </a:solidFill>
                <a:latin typeface="Arial"/>
              </a:rPr>
              <a:t>THANK YOU!</a:t>
            </a:r>
          </a:p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97805"/>
            <a:ext cx="6031495" cy="388369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97805"/>
            <a:ext cx="6357038" cy="38836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4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97805"/>
            <a:ext cx="5952773" cy="38836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87550"/>
            <a:ext cx="6205400" cy="17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438150" y="285700"/>
            <a:ext cx="473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00" y="392125"/>
            <a:ext cx="6034025" cy="32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438150" y="285700"/>
            <a:ext cx="78588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H.Jeffreys: example</a:t>
            </a:r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878800"/>
            <a:ext cx="5603074" cy="3883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Hypotheses</a:t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668450" y="1167725"/>
            <a:ext cx="736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Is there </a:t>
            </a:r>
            <a:r>
              <a:rPr i="1"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 about [mental process] within brain data?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i="1" lang="en" sz="18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yes there is information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i="1" lang="en" sz="18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there is no information</a:t>
            </a:r>
            <a:br>
              <a:rPr b="1" lang="en" sz="1800">
                <a:latin typeface="Roboto"/>
                <a:ea typeface="Roboto"/>
                <a:cs typeface="Roboto"/>
                <a:sym typeface="Roboto"/>
              </a:rPr>
            </a:b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Is it possible to </a:t>
            </a:r>
            <a:r>
              <a:rPr i="1"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decode</a:t>
            </a:r>
            <a:r>
              <a:rPr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 stimuli from brain data?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i="1" lang="en" sz="18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yes, decoding works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         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i="1" lang="en" sz="18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no, decoding does not work</a:t>
            </a:r>
            <a:br>
              <a:rPr b="1" lang="en" sz="1800">
                <a:latin typeface="Roboto"/>
                <a:ea typeface="Roboto"/>
                <a:cs typeface="Roboto"/>
                <a:sym typeface="Roboto"/>
              </a:rPr>
            </a:b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Can my </a:t>
            </a:r>
            <a:r>
              <a:rPr i="1"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classifier</a:t>
            </a:r>
            <a:r>
              <a:rPr lang="en" sz="1800"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 discriminate the category of the stimulus?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i="1" lang="en" sz="18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yes it can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                            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i="1" lang="en" sz="18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no it cannot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438150" y="285700"/>
            <a:ext cx="87060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interpret the Bayes Factor?</a:t>
            </a:r>
            <a:endParaRPr/>
          </a:p>
        </p:txBody>
      </p:sp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50" y="1166300"/>
            <a:ext cx="6207924" cy="26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/>
        </p:nvSpPr>
        <p:spPr>
          <a:xfrm>
            <a:off x="2124125" y="4160250"/>
            <a:ext cx="5471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-value=0.05   ↔ BF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2.5-3.4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-value=0.005 ↔ BF</a:t>
            </a:r>
            <a:r>
              <a:rPr baseline="-25000" lang="en" sz="1700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14-26         [Benjamin et al. 2017]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438150" y="285700"/>
            <a:ext cx="86628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Example: can we </a:t>
            </a:r>
            <a:r>
              <a:rPr i="1" lang="en"/>
              <a:t>decode</a:t>
            </a:r>
            <a:r>
              <a:rPr lang="en"/>
              <a:t> short video-clips from MEG?</a:t>
            </a:r>
            <a:endParaRPr/>
          </a:p>
        </p:txBody>
      </p:sp>
      <p:sp>
        <p:nvSpPr>
          <p:cNvPr id="337" name="Google Shape;337;p50"/>
          <p:cNvSpPr txBox="1"/>
          <p:nvPr/>
        </p:nvSpPr>
        <p:spPr>
          <a:xfrm>
            <a:off x="1997675" y="4668300"/>
            <a:ext cx="5511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[Arto Klami et al. ICANN/PASCAL2 Challenge: MEG Mind Reading]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0" y="1024625"/>
            <a:ext cx="1481825" cy="14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925" y="1034787"/>
            <a:ext cx="2213875" cy="14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150" y="1024625"/>
            <a:ext cx="2213876" cy="148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2375" y="1009375"/>
            <a:ext cx="1205132" cy="15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3850" y="1009375"/>
            <a:ext cx="1118313" cy="15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 rotWithShape="1">
          <a:blip r:embed="rId8">
            <a:alphaModFix/>
          </a:blip>
          <a:srcRect b="0" l="0" r="0" t="21728"/>
          <a:stretch/>
        </p:blipFill>
        <p:spPr>
          <a:xfrm>
            <a:off x="2806563" y="2616337"/>
            <a:ext cx="3530875" cy="19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0"/>
          <p:cNvSpPr txBox="1"/>
          <p:nvPr/>
        </p:nvSpPr>
        <p:spPr>
          <a:xfrm>
            <a:off x="278700" y="2133225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2281451" y="2133225"/>
            <a:ext cx="944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NATURE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4706088" y="2163954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FOOTBALL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6603300" y="2169769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MR.BEAN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0"/>
          <p:cNvSpPr txBox="1"/>
          <p:nvPr/>
        </p:nvSpPr>
        <p:spPr>
          <a:xfrm>
            <a:off x="7907633" y="2182017"/>
            <a:ext cx="1118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CHAPLIN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0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438150" y="285700"/>
            <a:ext cx="7941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interpret this decoding result? 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25" y="900774"/>
            <a:ext cx="7145350" cy="28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1"/>
          <p:cNvSpPr txBox="1"/>
          <p:nvPr/>
        </p:nvSpPr>
        <p:spPr>
          <a:xfrm>
            <a:off x="1673400" y="4289300"/>
            <a:ext cx="6516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: can the classifier decode all categories of stimulus?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438150" y="285700"/>
            <a:ext cx="7941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interpret this decoding result? </a:t>
            </a:r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75" y="878800"/>
            <a:ext cx="4868751" cy="1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2996850"/>
            <a:ext cx="5188787" cy="19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2"/>
          <p:cNvSpPr txBox="1"/>
          <p:nvPr/>
        </p:nvSpPr>
        <p:spPr>
          <a:xfrm>
            <a:off x="1302325" y="3208150"/>
            <a:ext cx="14436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Bayesian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Hypohesis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52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38150" y="285705"/>
            <a:ext cx="27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759800" y="1408775"/>
            <a:ext cx="5262300" cy="20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Testing Hypotheses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Classical/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Frequentist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■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Significance Testing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■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Hypothesis Testing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○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Bayesian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■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Bayesian Hypothesis Testing (BHT)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38150" y="285700"/>
            <a:ext cx="4524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2102775" y="2699650"/>
            <a:ext cx="5262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650" y="31874"/>
            <a:ext cx="7173576" cy="50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216" y="3237250"/>
            <a:ext cx="1461008" cy="183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38150" y="285700"/>
            <a:ext cx="53463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Ronald Aylmer Fisher (1890-1962)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763" y="688925"/>
            <a:ext cx="3402475" cy="41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38150" y="285700"/>
            <a:ext cx="84162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R.A. Fisher: Significance Testing [Fisher, 1955]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085650"/>
            <a:ext cx="8117673" cy="31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38150" y="285700"/>
            <a:ext cx="62691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Fisher's Significance Testing: Example 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7400"/>
            <a:ext cx="8839199" cy="3041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38150" y="285700"/>
            <a:ext cx="7210200" cy="6693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Fisher: Interpretation of the </a:t>
            </a:r>
            <a:r>
              <a:rPr i="1" lang="en"/>
              <a:t>p</a:t>
            </a:r>
            <a:r>
              <a:rPr lang="en"/>
              <a:t>-value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92826"/>
            <a:ext cx="8053151" cy="21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458200" y="4536343"/>
            <a:ext cx="866700" cy="4770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page</a:t>
            </a:r>
            <a:endParaRPr b="0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NARAL LAYOUTS">
  <a:themeElements>
    <a:clrScheme name="Personalizzato 15">
      <a:dk1>
        <a:srgbClr val="0A091B"/>
      </a:dk1>
      <a:lt1>
        <a:srgbClr val="FFFFFF"/>
      </a:lt1>
      <a:dk2>
        <a:srgbClr val="858591"/>
      </a:dk2>
      <a:lt2>
        <a:srgbClr val="FFFFFF"/>
      </a:lt2>
      <a:accent1>
        <a:srgbClr val="1166B3"/>
      </a:accent1>
      <a:accent2>
        <a:srgbClr val="C0C0C8"/>
      </a:accent2>
      <a:accent3>
        <a:srgbClr val="1166B3"/>
      </a:accent3>
      <a:accent4>
        <a:srgbClr val="1166B3"/>
      </a:accent4>
      <a:accent5>
        <a:srgbClr val="1166B3"/>
      </a:accent5>
      <a:accent6>
        <a:srgbClr val="00B0F0"/>
      </a:accent6>
      <a:hlink>
        <a:srgbClr val="0084B4"/>
      </a:hlink>
      <a:folHlink>
        <a:srgbClr val="5CD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